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9"/>
  </p:notesMasterIdLst>
  <p:sldIdLst>
    <p:sldId id="304" r:id="rId2"/>
    <p:sldId id="275" r:id="rId3"/>
    <p:sldId id="290" r:id="rId4"/>
    <p:sldId id="276" r:id="rId5"/>
    <p:sldId id="277" r:id="rId6"/>
    <p:sldId id="278" r:id="rId7"/>
    <p:sldId id="279" r:id="rId8"/>
    <p:sldId id="282" r:id="rId9"/>
    <p:sldId id="283" r:id="rId10"/>
    <p:sldId id="280" r:id="rId11"/>
    <p:sldId id="281" r:id="rId12"/>
    <p:sldId id="284" r:id="rId13"/>
    <p:sldId id="285" r:id="rId14"/>
    <p:sldId id="286" r:id="rId15"/>
    <p:sldId id="287" r:id="rId16"/>
    <p:sldId id="288" r:id="rId17"/>
    <p:sldId id="289" r:id="rId18"/>
  </p:sldIdLst>
  <p:sldSz cx="9144000" cy="6858000" type="screen4x3"/>
  <p:notesSz cx="6858000" cy="9144000"/>
  <p:custDataLst>
    <p:tags r:id="rId20"/>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p:scale>
          <a:sx n="75" d="100"/>
          <a:sy n="75" d="100"/>
        </p:scale>
        <p:origin x="-1638" y="-690"/>
      </p:cViewPr>
      <p:guideLst>
        <p:guide orient="horz" pos="2160"/>
        <p:guide pos="2880"/>
      </p:guideLst>
    </p:cSldViewPr>
  </p:slideViewPr>
  <p:outlineViewPr>
    <p:cViewPr>
      <p:scale>
        <a:sx n="33" d="100"/>
        <a:sy n="33" d="100"/>
      </p:scale>
      <p:origin x="0" y="3214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BBA23663-F0CF-4360-8B2C-7ABD63AB8843}"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BBA23663-F0CF-4360-8B2C-7ABD63AB8843}"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2C30855-5E68-4990-900E-9820860E56FB}" type="slidenum">
              <a:rPr lang="fr-FR" smtClean="0"/>
              <a:pPr/>
              <a:t>10</a:t>
            </a:fld>
            <a:endParaRPr lang="fr-FR"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5E7F996F-3D70-46E7-B30B-9BBAB789D254}" type="slidenum">
              <a:rPr lang="fr-FR" smtClean="0"/>
              <a:pPr/>
              <a:t>11</a:t>
            </a:fld>
            <a:endParaRPr lang="fr-FR"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41C3C9B-1B85-4589-B36B-9A17C0ACE3C2}" type="slidenum">
              <a:rPr lang="fr-FR" smtClean="0"/>
              <a:pPr/>
              <a:t>12</a:t>
            </a:fld>
            <a:endParaRPr lang="fr-FR"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BE4EF6D8-2BAE-46BE-A11F-00881EB6B627}" type="slidenum">
              <a:rPr lang="fr-FR" smtClean="0"/>
              <a:pPr/>
              <a:t>13</a:t>
            </a:fld>
            <a:endParaRPr lang="fr-FR"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09B0D76-37A9-4E14-A376-AA44BC02BC2D}" type="slidenum">
              <a:rPr lang="fr-FR" smtClean="0"/>
              <a:pPr/>
              <a:t>14</a:t>
            </a:fld>
            <a:endParaRPr lang="fr-FR"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6D03301-8FF3-40EB-8D0D-4DF46A4D2913}" type="slidenum">
              <a:rPr lang="fr-FR" smtClean="0"/>
              <a:pPr/>
              <a:t>15</a:t>
            </a:fld>
            <a:endParaRPr lang="fr-FR"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14D464E-1ED3-47A5-A938-94049C88E5BA}" type="slidenum">
              <a:rPr lang="fr-FR" smtClean="0"/>
              <a:pPr/>
              <a:t>16</a:t>
            </a:fld>
            <a:endParaRPr lang="fr-FR"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585608A7-FCEA-45F0-AE4D-0F2E85D43DB6}" type="slidenum">
              <a:rPr lang="fr-FR" smtClean="0"/>
              <a:pPr/>
              <a:t>17</a:t>
            </a:fld>
            <a:endParaRPr lang="fr-FR"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EAC8AA5-08BB-4DBA-B71F-49F3688AAAC7}" type="slidenum">
              <a:rPr lang="fr-FR" smtClean="0"/>
              <a:pPr/>
              <a:t>2</a:t>
            </a:fld>
            <a:endParaRPr lang="fr-FR"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9742571A-1EFD-4CAE-AD25-AB01CF35105A}" type="slidenum">
              <a:rPr lang="fr-FR" smtClean="0"/>
              <a:pPr/>
              <a:t>3</a:t>
            </a:fld>
            <a:endParaRPr lang="fr-F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03FB8D8-3380-4C98-BF4D-245090E79FEB}" type="slidenum">
              <a:rPr lang="fr-FR" smtClean="0"/>
              <a:pPr/>
              <a:t>4</a:t>
            </a:fld>
            <a:endParaRPr lang="fr-FR"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BCD24CC6-DB47-44B5-82AB-7AF01DC12AE4}" type="slidenum">
              <a:rPr lang="fr-FR" smtClean="0"/>
              <a:pPr/>
              <a:t>5</a:t>
            </a:fld>
            <a:endParaRPr lang="fr-FR"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C677EA2-DA10-4382-99DE-E2FFC02526DD}" type="slidenum">
              <a:rPr lang="fr-FR" smtClean="0"/>
              <a:pPr/>
              <a:t>6</a:t>
            </a:fld>
            <a:endParaRPr lang="fr-FR"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E7057B5-4354-4B77-8C6B-D111248998F6}" type="slidenum">
              <a:rPr lang="fr-FR" smtClean="0"/>
              <a:pPr/>
              <a:t>7</a:t>
            </a:fld>
            <a:endParaRPr lang="fr-FR"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EC33DD08-6542-48DC-8D1E-CB83C8C477EE}" type="slidenum">
              <a:rPr lang="fr-FR" smtClean="0"/>
              <a:pPr/>
              <a:t>8</a:t>
            </a:fld>
            <a:endParaRPr lang="fr-FR"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987B317-2077-4A51-869C-22FD3445151D}" type="slidenum">
              <a:rPr lang="fr-FR" smtClean="0"/>
              <a:pPr/>
              <a:t>9</a:t>
            </a:fld>
            <a:endParaRPr lang="fr-F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fr-FR"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fr-FR"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sp>
        <p:nvSpPr>
          <p:cNvPr id="9421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fr-FR"/>
              <a:t>Cliquez pour modifier le style des sous-titres du masque</a:t>
            </a:r>
          </a:p>
        </p:txBody>
      </p:sp>
      <p:sp>
        <p:nvSpPr>
          <p:cNvPr id="9422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fr-FR"/>
              <a:t>Cliquez pour modifier le style du titre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fr-FR"/>
          </a:p>
        </p:txBody>
      </p:sp>
      <p:sp>
        <p:nvSpPr>
          <p:cNvPr id="11" name="Rectangle 10"/>
          <p:cNvSpPr>
            <a:spLocks noGrp="1" noChangeArrowheads="1"/>
          </p:cNvSpPr>
          <p:nvPr>
            <p:ph type="ftr" sz="quarter" idx="11"/>
          </p:nvPr>
        </p:nvSpPr>
        <p:spPr/>
        <p:txBody>
          <a:bodyPr/>
          <a:lstStyle>
            <a:lvl1pPr algn="r">
              <a:defRPr/>
            </a:lvl1pPr>
          </a:lstStyle>
          <a:p>
            <a:pPr>
              <a:defRPr/>
            </a:pPr>
            <a:endParaRPr lang="fr-F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0F2E1FB-270D-4B90-834D-A7A31861D7D7}"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57DD0FD3-4D34-429B-9EFE-AD94E47ACB7B}"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05600" y="762000"/>
            <a:ext cx="1981200" cy="53244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62000" y="762000"/>
            <a:ext cx="5791200" cy="5324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08494553-9DC6-41A0-B577-DC174E105BF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FA4ABF67-9628-40AB-86D7-781A4DCDB243}"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a:ln/>
        </p:spPr>
        <p:txBody>
          <a:bodyPr/>
          <a:lstStyle>
            <a:lvl1pPr>
              <a:defRPr/>
            </a:lvl1pPr>
          </a:lstStyle>
          <a:p>
            <a:pPr>
              <a:defRPr/>
            </a:pPr>
            <a:endParaRPr lang="fr-FR"/>
          </a:p>
        </p:txBody>
      </p:sp>
      <p:sp>
        <p:nvSpPr>
          <p:cNvPr id="5" name="Rectangle 12"/>
          <p:cNvSpPr>
            <a:spLocks noGrp="1" noChangeArrowheads="1"/>
          </p:cNvSpPr>
          <p:nvPr>
            <p:ph type="ftr" sz="quarter" idx="11"/>
          </p:nvPr>
        </p:nvSpPr>
        <p:spPr>
          <a:ln/>
        </p:spPr>
        <p:txBody>
          <a:bodyPr/>
          <a:lstStyle>
            <a:lvl1pPr>
              <a:defRPr/>
            </a:lvl1pPr>
          </a:lstStyle>
          <a:p>
            <a:pPr>
              <a:defRPr/>
            </a:pPr>
            <a:endParaRPr lang="fr-FR"/>
          </a:p>
        </p:txBody>
      </p:sp>
      <p:sp>
        <p:nvSpPr>
          <p:cNvPr id="6" name="Rectangle 13"/>
          <p:cNvSpPr>
            <a:spLocks noGrp="1" noChangeArrowheads="1"/>
          </p:cNvSpPr>
          <p:nvPr>
            <p:ph type="sldNum" sz="quarter" idx="12"/>
          </p:nvPr>
        </p:nvSpPr>
        <p:spPr>
          <a:ln/>
        </p:spPr>
        <p:txBody>
          <a:bodyPr/>
          <a:lstStyle>
            <a:lvl1pPr>
              <a:defRPr/>
            </a:lvl1pPr>
          </a:lstStyle>
          <a:p>
            <a:pPr>
              <a:defRPr/>
            </a:pPr>
            <a:fld id="{CAD77A20-2A6D-4C84-8CFA-A651D9D0EB0D}"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36449174-EE67-4AE4-8798-9020F70A4381}"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a:ln/>
        </p:spPr>
        <p:txBody>
          <a:bodyPr/>
          <a:lstStyle>
            <a:lvl1pPr>
              <a:defRPr/>
            </a:lvl1pPr>
          </a:lstStyle>
          <a:p>
            <a:pPr>
              <a:defRPr/>
            </a:pPr>
            <a:endParaRPr lang="fr-FR"/>
          </a:p>
        </p:txBody>
      </p:sp>
      <p:sp>
        <p:nvSpPr>
          <p:cNvPr id="8" name="Rectangle 12"/>
          <p:cNvSpPr>
            <a:spLocks noGrp="1" noChangeArrowheads="1"/>
          </p:cNvSpPr>
          <p:nvPr>
            <p:ph type="ftr" sz="quarter" idx="11"/>
          </p:nvPr>
        </p:nvSpPr>
        <p:spPr>
          <a:ln/>
        </p:spPr>
        <p:txBody>
          <a:bodyPr/>
          <a:lstStyle>
            <a:lvl1pPr>
              <a:defRPr/>
            </a:lvl1pPr>
          </a:lstStyle>
          <a:p>
            <a:pPr>
              <a:defRPr/>
            </a:pPr>
            <a:endParaRPr lang="fr-FR"/>
          </a:p>
        </p:txBody>
      </p:sp>
      <p:sp>
        <p:nvSpPr>
          <p:cNvPr id="9" name="Rectangle 13"/>
          <p:cNvSpPr>
            <a:spLocks noGrp="1" noChangeArrowheads="1"/>
          </p:cNvSpPr>
          <p:nvPr>
            <p:ph type="sldNum" sz="quarter" idx="12"/>
          </p:nvPr>
        </p:nvSpPr>
        <p:spPr>
          <a:ln/>
        </p:spPr>
        <p:txBody>
          <a:bodyPr/>
          <a:lstStyle>
            <a:lvl1pPr>
              <a:defRPr/>
            </a:lvl1pPr>
          </a:lstStyle>
          <a:p>
            <a:pPr>
              <a:defRPr/>
            </a:pPr>
            <a:fld id="{B2F53E24-57B7-4591-8D4E-3EE7D2711D8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1"/>
          <p:cNvSpPr>
            <a:spLocks noGrp="1" noChangeArrowheads="1"/>
          </p:cNvSpPr>
          <p:nvPr>
            <p:ph type="dt" sz="half" idx="10"/>
          </p:nvPr>
        </p:nvSpPr>
        <p:spPr>
          <a:ln/>
        </p:spPr>
        <p:txBody>
          <a:bodyPr/>
          <a:lstStyle>
            <a:lvl1pPr>
              <a:defRPr/>
            </a:lvl1pPr>
          </a:lstStyle>
          <a:p>
            <a:pPr>
              <a:defRPr/>
            </a:pPr>
            <a:endParaRPr lang="fr-FR"/>
          </a:p>
        </p:txBody>
      </p:sp>
      <p:sp>
        <p:nvSpPr>
          <p:cNvPr id="4" name="Rectangle 12"/>
          <p:cNvSpPr>
            <a:spLocks noGrp="1" noChangeArrowheads="1"/>
          </p:cNvSpPr>
          <p:nvPr>
            <p:ph type="ftr" sz="quarter" idx="11"/>
          </p:nvPr>
        </p:nvSpPr>
        <p:spPr>
          <a:ln/>
        </p:spPr>
        <p:txBody>
          <a:bodyPr/>
          <a:lstStyle>
            <a:lvl1pPr>
              <a:defRPr/>
            </a:lvl1pPr>
          </a:lstStyle>
          <a:p>
            <a:pPr>
              <a:defRPr/>
            </a:pPr>
            <a:endParaRPr lang="fr-FR"/>
          </a:p>
        </p:txBody>
      </p:sp>
      <p:sp>
        <p:nvSpPr>
          <p:cNvPr id="5" name="Rectangle 13"/>
          <p:cNvSpPr>
            <a:spLocks noGrp="1" noChangeArrowheads="1"/>
          </p:cNvSpPr>
          <p:nvPr>
            <p:ph type="sldNum" sz="quarter" idx="12"/>
          </p:nvPr>
        </p:nvSpPr>
        <p:spPr>
          <a:ln/>
        </p:spPr>
        <p:txBody>
          <a:bodyPr/>
          <a:lstStyle>
            <a:lvl1pPr>
              <a:defRPr/>
            </a:lvl1pPr>
          </a:lstStyle>
          <a:p>
            <a:pPr>
              <a:defRPr/>
            </a:pPr>
            <a:fld id="{811CAE49-A97E-437F-8CEE-2968B5911A1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fr-FR"/>
          </a:p>
        </p:txBody>
      </p:sp>
      <p:sp>
        <p:nvSpPr>
          <p:cNvPr id="3" name="Rectangle 12"/>
          <p:cNvSpPr>
            <a:spLocks noGrp="1" noChangeArrowheads="1"/>
          </p:cNvSpPr>
          <p:nvPr>
            <p:ph type="ftr" sz="quarter" idx="11"/>
          </p:nvPr>
        </p:nvSpPr>
        <p:spPr>
          <a:ln/>
        </p:spPr>
        <p:txBody>
          <a:bodyPr/>
          <a:lstStyle>
            <a:lvl1pPr>
              <a:defRPr/>
            </a:lvl1pPr>
          </a:lstStyle>
          <a:p>
            <a:pPr>
              <a:defRPr/>
            </a:pPr>
            <a:endParaRPr lang="fr-FR"/>
          </a:p>
        </p:txBody>
      </p:sp>
      <p:sp>
        <p:nvSpPr>
          <p:cNvPr id="4" name="Rectangle 13"/>
          <p:cNvSpPr>
            <a:spLocks noGrp="1" noChangeArrowheads="1"/>
          </p:cNvSpPr>
          <p:nvPr>
            <p:ph type="sldNum" sz="quarter" idx="12"/>
          </p:nvPr>
        </p:nvSpPr>
        <p:spPr>
          <a:ln/>
        </p:spPr>
        <p:txBody>
          <a:bodyPr/>
          <a:lstStyle>
            <a:lvl1pPr>
              <a:defRPr/>
            </a:lvl1pPr>
          </a:lstStyle>
          <a:p>
            <a:pPr>
              <a:defRPr/>
            </a:pPr>
            <a:fld id="{CBF110A5-85AE-4326-80E8-0458FDAE95C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EE6384CB-2182-40AA-B9F4-4CAF99BC38D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a:ln/>
        </p:spPr>
        <p:txBody>
          <a:bodyPr/>
          <a:lstStyle>
            <a:lvl1pPr>
              <a:defRPr/>
            </a:lvl1pPr>
          </a:lstStyle>
          <a:p>
            <a:pPr>
              <a:defRPr/>
            </a:pPr>
            <a:endParaRPr lang="fr-FR"/>
          </a:p>
        </p:txBody>
      </p:sp>
      <p:sp>
        <p:nvSpPr>
          <p:cNvPr id="6" name="Rectangle 12"/>
          <p:cNvSpPr>
            <a:spLocks noGrp="1" noChangeArrowheads="1"/>
          </p:cNvSpPr>
          <p:nvPr>
            <p:ph type="ftr" sz="quarter" idx="11"/>
          </p:nvPr>
        </p:nvSpPr>
        <p:spPr>
          <a:ln/>
        </p:spPr>
        <p:txBody>
          <a:bodyPr/>
          <a:lstStyle>
            <a:lvl1pPr>
              <a:defRPr/>
            </a:lvl1pPr>
          </a:lstStyle>
          <a:p>
            <a:pPr>
              <a:defRPr/>
            </a:pPr>
            <a:endParaRPr lang="fr-FR"/>
          </a:p>
        </p:txBody>
      </p:sp>
      <p:sp>
        <p:nvSpPr>
          <p:cNvPr id="7" name="Rectangle 13"/>
          <p:cNvSpPr>
            <a:spLocks noGrp="1" noChangeArrowheads="1"/>
          </p:cNvSpPr>
          <p:nvPr>
            <p:ph type="sldNum" sz="quarter" idx="12"/>
          </p:nvPr>
        </p:nvSpPr>
        <p:spPr>
          <a:ln/>
        </p:spPr>
        <p:txBody>
          <a:bodyPr/>
          <a:lstStyle>
            <a:lvl1pPr>
              <a:defRPr/>
            </a:lvl1pPr>
          </a:lstStyle>
          <a:p>
            <a:pPr>
              <a:defRPr/>
            </a:pPr>
            <a:fld id="{DFB7D0F6-CAD9-44C9-8E3E-2504A4DD3FD3}"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9318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fr-FR"/>
              </a:p>
            </p:txBody>
          </p:sp>
          <p:sp>
            <p:nvSpPr>
              <p:cNvPr id="93189"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fr-FR"/>
              </a:p>
            </p:txBody>
          </p:sp>
        </p:grpSp>
        <p:grpSp>
          <p:nvGrpSpPr>
            <p:cNvPr id="1033" name="Group 6"/>
            <p:cNvGrpSpPr>
              <a:grpSpLocks/>
            </p:cNvGrpSpPr>
            <p:nvPr/>
          </p:nvGrpSpPr>
          <p:grpSpPr bwMode="auto">
            <a:xfrm>
              <a:off x="144" y="1248"/>
              <a:ext cx="4656" cy="201"/>
              <a:chOff x="144" y="1248"/>
              <a:chExt cx="4656" cy="201"/>
            </a:xfrm>
          </p:grpSpPr>
          <p:sp>
            <p:nvSpPr>
              <p:cNvPr id="93191"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fr-FR"/>
              </a:p>
            </p:txBody>
          </p:sp>
          <p:sp>
            <p:nvSpPr>
              <p:cNvPr id="93192"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fr-F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fr-FR" smtClean="0"/>
              <a:t>Cliquez pour modifier le style du titre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9319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cs typeface="Arial" charset="0"/>
              </a:defRPr>
            </a:lvl1pPr>
          </a:lstStyle>
          <a:p>
            <a:pPr>
              <a:defRPr/>
            </a:pPr>
            <a:endParaRPr lang="fr-FR"/>
          </a:p>
        </p:txBody>
      </p:sp>
      <p:sp>
        <p:nvSpPr>
          <p:cNvPr id="9319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cs typeface="Arial" charset="0"/>
              </a:defRPr>
            </a:lvl1pPr>
          </a:lstStyle>
          <a:p>
            <a:pPr>
              <a:defRPr/>
            </a:pPr>
            <a:endParaRPr lang="fr-FR"/>
          </a:p>
        </p:txBody>
      </p:sp>
      <p:sp>
        <p:nvSpPr>
          <p:cNvPr id="9319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latin typeface="Arial" charset="0"/>
                <a:cs typeface="Arial" charset="0"/>
              </a:defRPr>
            </a:lvl1pPr>
          </a:lstStyle>
          <a:p>
            <a:pPr>
              <a:defRPr/>
            </a:pPr>
            <a:fld id="{D0BAB95B-C0F1-4079-ADD5-5F918FD6221A}"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1" descr="FSP_Seminaire_Saint-louis.jpg"/>
          <p:cNvPicPr>
            <a:picLocks noGrp="1" noChangeAspect="1"/>
          </p:cNvPicPr>
          <p:nvPr isPhoto="1"/>
        </p:nvPicPr>
        <p:blipFill>
          <a:blip r:embed="rId3"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1600200"/>
            <a:ext cx="7924800" cy="1143000"/>
          </a:xfrm>
        </p:spPr>
        <p:txBody>
          <a:bodyPr/>
          <a:lstStyle/>
          <a:p>
            <a:pPr eaLnBrk="1" hangingPunct="1"/>
            <a:r>
              <a:rPr lang="fr-FR" smtClean="0"/>
              <a:t>Les fonctions du GOT (1)</a:t>
            </a:r>
          </a:p>
        </p:txBody>
      </p:sp>
      <p:sp>
        <p:nvSpPr>
          <p:cNvPr id="36867" name="Rectangle 3"/>
          <p:cNvSpPr>
            <a:spLocks noGrp="1" noChangeArrowheads="1"/>
          </p:cNvSpPr>
          <p:nvPr>
            <p:ph type="body" idx="1"/>
          </p:nvPr>
        </p:nvSpPr>
        <p:spPr/>
        <p:txBody>
          <a:bodyPr/>
          <a:lstStyle/>
          <a:p>
            <a:pPr eaLnBrk="1" hangingPunct="1"/>
            <a:r>
              <a:rPr lang="fr-FR" sz="2400" smtClean="0"/>
              <a:t>L’importance et la composition du groupe sont variables selon les circonstances. En Afrique, un malade est toujours entouré des membres de sa famille de son entourage. </a:t>
            </a:r>
          </a:p>
          <a:p>
            <a:pPr eaLnBrk="1" hangingPunct="1"/>
            <a:r>
              <a:rPr lang="fr-FR" sz="2400" smtClean="0"/>
              <a:t>Un groupe appelé au Niger les « </a:t>
            </a:r>
            <a:r>
              <a:rPr lang="fr-FR" sz="2400" i="1" smtClean="0"/>
              <a:t>accompagnateurs</a:t>
            </a:r>
            <a:r>
              <a:rPr lang="fr-FR" sz="2400" smtClean="0"/>
              <a:t> » du malade, ces personnes le nourrissent, le changent, l’habillent, lavent ses vêtements, le déplacent etc. A côté de ces fonctions, ce groupe détient le pouvoir du choix de la thérapie.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762000" y="990600"/>
            <a:ext cx="7924800" cy="914400"/>
          </a:xfrm>
        </p:spPr>
        <p:txBody>
          <a:bodyPr/>
          <a:lstStyle/>
          <a:p>
            <a:pPr eaLnBrk="1" hangingPunct="1"/>
            <a:r>
              <a:rPr lang="fr-FR" sz="2000" smtClean="0"/>
              <a:t>Les facteurs qui entre en jeux dans le choix thérapeutique</a:t>
            </a:r>
            <a:r>
              <a:rPr lang="fr-FR" sz="3200" smtClean="0"/>
              <a:t/>
            </a:r>
            <a:br>
              <a:rPr lang="fr-FR" sz="3200" smtClean="0"/>
            </a:br>
            <a:endParaRPr lang="fr-FR" sz="3200" smtClean="0"/>
          </a:p>
        </p:txBody>
      </p:sp>
      <p:sp>
        <p:nvSpPr>
          <p:cNvPr id="37891" name="Rectangle 3"/>
          <p:cNvSpPr>
            <a:spLocks noGrp="1" noChangeArrowheads="1"/>
          </p:cNvSpPr>
          <p:nvPr>
            <p:ph type="body" idx="1"/>
          </p:nvPr>
        </p:nvSpPr>
        <p:spPr>
          <a:xfrm>
            <a:off x="685800" y="2524125"/>
            <a:ext cx="7769225" cy="4333875"/>
          </a:xfrm>
        </p:spPr>
        <p:txBody>
          <a:bodyPr/>
          <a:lstStyle/>
          <a:p>
            <a:pPr eaLnBrk="1" hangingPunct="1"/>
            <a:r>
              <a:rPr lang="fr-FR" sz="2400" smtClean="0"/>
              <a:t>Les contraintes économiques (la pauvreté, l’indigence, économie familiale)</a:t>
            </a:r>
          </a:p>
          <a:p>
            <a:pPr eaLnBrk="1" hangingPunct="1"/>
            <a:r>
              <a:rPr lang="fr-FR" sz="2400" u="sng" smtClean="0"/>
              <a:t>Les contraintes socio-culturelles</a:t>
            </a:r>
          </a:p>
          <a:p>
            <a:pPr lvl="1" eaLnBrk="1" hangingPunct="1"/>
            <a:r>
              <a:rPr lang="fr-FR" sz="2000" u="sng" smtClean="0"/>
              <a:t>représentations de la maladie </a:t>
            </a:r>
          </a:p>
          <a:p>
            <a:pPr lvl="1" eaLnBrk="1" hangingPunct="1"/>
            <a:r>
              <a:rPr lang="fr-FR" sz="2000" u="sng" smtClean="0"/>
              <a:t>La causalité, la transmission des maladies </a:t>
            </a:r>
          </a:p>
          <a:p>
            <a:pPr eaLnBrk="1" hangingPunct="1"/>
            <a:r>
              <a:rPr lang="fr-FR" sz="2400" u="sng" smtClean="0"/>
              <a:t>La maladie </a:t>
            </a:r>
            <a:endParaRPr lang="fr-FR" sz="2400" smtClean="0"/>
          </a:p>
          <a:p>
            <a:pPr lvl="1" eaLnBrk="1" hangingPunct="1"/>
            <a:r>
              <a:rPr lang="fr-FR" sz="2000" i="1" smtClean="0"/>
              <a:t>Le type de maladie (l</a:t>
            </a:r>
            <a:r>
              <a:rPr lang="fr-FR" sz="2000" i="1" u="sng" smtClean="0"/>
              <a:t>’acuité vs chronicité etc.)</a:t>
            </a:r>
            <a:endParaRPr lang="fr-FR" sz="2000" i="1" smtClean="0"/>
          </a:p>
          <a:p>
            <a:pPr lvl="1" eaLnBrk="1" hangingPunct="1"/>
            <a:r>
              <a:rPr lang="fr-FR" sz="2000" i="1" u="sng" smtClean="0"/>
              <a:t>La gravité de la maladie</a:t>
            </a:r>
          </a:p>
          <a:p>
            <a:pPr lvl="1" eaLnBrk="1" hangingPunct="1"/>
            <a:r>
              <a:rPr lang="fr-FR" sz="2000" i="1" u="sng" smtClean="0"/>
              <a:t>La cause de la maladie</a:t>
            </a:r>
          </a:p>
          <a:p>
            <a:pPr eaLnBrk="1" hangingPunct="1"/>
            <a:r>
              <a:rPr lang="fr-FR" sz="2400" u="sng" smtClean="0"/>
              <a:t>L’organisation et le fonctionnement du système de santé: accessibilité, accueil, qualité de soins attendue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p:txBody>
          <a:bodyPr/>
          <a:lstStyle/>
          <a:p>
            <a:pPr eaLnBrk="1" hangingPunct="1"/>
            <a:r>
              <a:rPr lang="fr-FR" smtClean="0"/>
              <a:t>Quelques situations</a:t>
            </a:r>
          </a:p>
        </p:txBody>
      </p:sp>
      <p:sp>
        <p:nvSpPr>
          <p:cNvPr id="38915" name="Rectangle 3"/>
          <p:cNvSpPr>
            <a:spLocks noGrp="1" noChangeArrowheads="1"/>
          </p:cNvSpPr>
          <p:nvPr>
            <p:ph type="body" idx="1"/>
          </p:nvPr>
        </p:nvSpPr>
        <p:spPr/>
        <p:txBody>
          <a:bodyPr/>
          <a:lstStyle/>
          <a:p>
            <a:pPr eaLnBrk="1" hangingPunct="1">
              <a:lnSpc>
                <a:spcPct val="90000"/>
              </a:lnSpc>
            </a:pPr>
            <a:r>
              <a:rPr lang="fr-FR" sz="2000" smtClean="0"/>
              <a:t>Cas d’enfant malade</a:t>
            </a:r>
          </a:p>
          <a:p>
            <a:pPr algn="just" eaLnBrk="1" hangingPunct="1">
              <a:lnSpc>
                <a:spcPct val="90000"/>
              </a:lnSpc>
              <a:buFont typeface="Symbol" pitchFamily="18" charset="2"/>
              <a:buNone/>
            </a:pPr>
            <a:r>
              <a:rPr lang="fr-FR" sz="2000" smtClean="0"/>
              <a:t>	Qui sont les décideurs  : c’est la mère qui est responsable de l’enfant, de ces dépenses de l’automédication. Elle peut prendre l’avis de sa belle mère (grand-mère paternelle de l’enfant), de la sœur aînée de son mari ou de ses propres sœurs mariées, mais aussi dans tous les cas elle doit prévenir son mari. En fait, pour les cas banals, (la majorité), c’est la mère qui prend la décision tout en informant son mari. En cas d’absence de la mère, c’est la personne qui s’occupe de l’enfant qui est la responsable : la sœur de la mère ; ou du père ; la grande mère maternelle, paternelle ; ou le frère du père. S’il faut voir un guérisseur ou un infirmier c’est le père qui décide. </a:t>
            </a:r>
          </a:p>
          <a:p>
            <a:pPr eaLnBrk="1" hangingPunct="1">
              <a:lnSpc>
                <a:spcPct val="90000"/>
              </a:lnSpc>
              <a:buFont typeface="Wingdings" pitchFamily="2" charset="2"/>
              <a:buNone/>
            </a:pPr>
            <a:endParaRPr lang="fr-FR"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fr-FR" smtClean="0"/>
              <a:t>Quelques situations</a:t>
            </a:r>
          </a:p>
        </p:txBody>
      </p:sp>
      <p:sp>
        <p:nvSpPr>
          <p:cNvPr id="39939" name="Rectangle 3"/>
          <p:cNvSpPr>
            <a:spLocks noGrp="1" noChangeArrowheads="1"/>
          </p:cNvSpPr>
          <p:nvPr>
            <p:ph type="body" idx="1"/>
          </p:nvPr>
        </p:nvSpPr>
        <p:spPr/>
        <p:txBody>
          <a:bodyPr/>
          <a:lstStyle/>
          <a:p>
            <a:pPr algn="just" eaLnBrk="1" hangingPunct="1">
              <a:buFont typeface="Symbol" pitchFamily="18" charset="2"/>
              <a:buChar char=""/>
            </a:pPr>
            <a:r>
              <a:rPr lang="fr-FR" smtClean="0"/>
              <a:t>Cas d’une </a:t>
            </a:r>
            <a:r>
              <a:rPr lang="fr-FR" smtClean="0">
                <a:solidFill>
                  <a:srgbClr val="FF0000"/>
                </a:solidFill>
              </a:rPr>
              <a:t>femme mariée/épouse malade</a:t>
            </a:r>
            <a:r>
              <a:rPr lang="fr-FR" smtClean="0"/>
              <a:t>. </a:t>
            </a:r>
          </a:p>
          <a:p>
            <a:pPr algn="just" eaLnBrk="1" hangingPunct="1">
              <a:buFont typeface="Symbol" pitchFamily="18" charset="2"/>
              <a:buNone/>
            </a:pPr>
            <a:r>
              <a:rPr lang="fr-FR" smtClean="0"/>
              <a:t>	Qui décide? </a:t>
            </a:r>
            <a:r>
              <a:rPr lang="fr-FR" u="sng" smtClean="0"/>
              <a:t>le mari décide </a:t>
            </a:r>
            <a:r>
              <a:rPr lang="fr-FR" smtClean="0"/>
              <a:t>pour elle. Si il ne le fait pas (par négligence ou impossibilité, ou encore en cas de « maladie » considérées comme graves), la femme fera appel à sa </a:t>
            </a:r>
            <a:r>
              <a:rPr lang="fr-FR" u="sng" smtClean="0"/>
              <a:t>sœur aînée, à sa mère, ou son frère aîné </a:t>
            </a:r>
            <a:r>
              <a:rPr lang="fr-FR" smtClean="0"/>
              <a:t>qui décideront et donc prendront en charge les dépenses. </a:t>
            </a:r>
          </a:p>
          <a:p>
            <a:pPr eaLnBrk="1" hangingPunct="1"/>
            <a:endParaRPr lang="fr-F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fr-FR" smtClean="0"/>
              <a:t>Quelques situations</a:t>
            </a:r>
          </a:p>
        </p:txBody>
      </p:sp>
      <p:sp>
        <p:nvSpPr>
          <p:cNvPr id="40963" name="Rectangle 3"/>
          <p:cNvSpPr>
            <a:spLocks noGrp="1" noChangeArrowheads="1"/>
          </p:cNvSpPr>
          <p:nvPr>
            <p:ph type="body" idx="1"/>
          </p:nvPr>
        </p:nvSpPr>
        <p:spPr/>
        <p:txBody>
          <a:bodyPr/>
          <a:lstStyle/>
          <a:p>
            <a:pPr algn="just" eaLnBrk="1" hangingPunct="1">
              <a:buFont typeface="Symbol" pitchFamily="18" charset="2"/>
              <a:buChar char=""/>
            </a:pPr>
            <a:r>
              <a:rPr lang="fr-FR" smtClean="0"/>
              <a:t>Cas d’un </a:t>
            </a:r>
            <a:r>
              <a:rPr lang="fr-FR" smtClean="0">
                <a:solidFill>
                  <a:srgbClr val="FF0000"/>
                </a:solidFill>
              </a:rPr>
              <a:t>chef de famille malade</a:t>
            </a:r>
            <a:r>
              <a:rPr lang="fr-FR" smtClean="0"/>
              <a:t>. </a:t>
            </a:r>
          </a:p>
          <a:p>
            <a:pPr algn="just" eaLnBrk="1" hangingPunct="1">
              <a:buFont typeface="Symbol" pitchFamily="18" charset="2"/>
              <a:buNone/>
            </a:pPr>
            <a:r>
              <a:rPr lang="fr-FR" smtClean="0"/>
              <a:t>	Ce dernier prendra la décision </a:t>
            </a:r>
            <a:r>
              <a:rPr lang="fr-FR" u="sng" smtClean="0"/>
              <a:t>seul</a:t>
            </a:r>
            <a:r>
              <a:rPr lang="fr-FR" smtClean="0"/>
              <a:t> </a:t>
            </a:r>
            <a:r>
              <a:rPr lang="fr-FR" u="sng" smtClean="0"/>
              <a:t>en prenant conseil de ses frères et sœurs utérins</a:t>
            </a:r>
            <a:r>
              <a:rPr lang="fr-FR" smtClean="0"/>
              <a:t>. Si les dépenses dépassent ses ressources, il ferra appelle surtout à ses </a:t>
            </a:r>
            <a:r>
              <a:rPr lang="fr-FR" u="sng" smtClean="0"/>
              <a:t>frères et sœurs aînés, ses oncles paternels et maternels ou même au « chef du village </a:t>
            </a:r>
            <a:r>
              <a:rPr lang="fr-FR" smtClean="0"/>
              <a:t>». </a:t>
            </a:r>
          </a:p>
          <a:p>
            <a:pPr eaLnBrk="1" hangingPunct="1">
              <a:buFont typeface="Wingdings" pitchFamily="2" charset="2"/>
              <a:buNone/>
            </a:pPr>
            <a:endParaRPr lang="fr-F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p:txBody>
          <a:bodyPr/>
          <a:lstStyle/>
          <a:p>
            <a:pPr eaLnBrk="1" hangingPunct="1">
              <a:lnSpc>
                <a:spcPct val="90000"/>
              </a:lnSpc>
            </a:pPr>
            <a:r>
              <a:rPr lang="fr-FR" smtClean="0"/>
              <a:t>cas d’un</a:t>
            </a:r>
            <a:r>
              <a:rPr lang="fr-FR" smtClean="0">
                <a:solidFill>
                  <a:srgbClr val="FF0000"/>
                </a:solidFill>
              </a:rPr>
              <a:t> vieillard malade</a:t>
            </a:r>
            <a:r>
              <a:rPr lang="fr-FR" smtClean="0"/>
              <a:t>. Il décide souvent seul et mobilise ses ressources et ces de </a:t>
            </a:r>
            <a:r>
              <a:rPr lang="fr-FR" u="sng" smtClean="0"/>
              <a:t>ses dépendants directs</a:t>
            </a:r>
            <a:r>
              <a:rPr lang="fr-FR" smtClean="0"/>
              <a:t>. Si cela ne suffit pas, il s’adressera à ces </a:t>
            </a:r>
            <a:r>
              <a:rPr lang="fr-FR" u="sng" smtClean="0"/>
              <a:t>cadets</a:t>
            </a:r>
            <a:r>
              <a:rPr lang="fr-FR" smtClean="0"/>
              <a:t> qui à leurs tours mobiliseront leurs ressources et celles de dépendants. Dans le cadre d’un chef de lignage, c’est toute la grande famille qui est mobilisée et la décision sera celle du conseil de cette dernière </a:t>
            </a:r>
          </a:p>
        </p:txBody>
      </p:sp>
      <p:sp>
        <p:nvSpPr>
          <p:cNvPr id="41987" name="Titre 2"/>
          <p:cNvSpPr>
            <a:spLocks noGrp="1"/>
          </p:cNvSpPr>
          <p:nvPr>
            <p:ph type="title"/>
          </p:nvPr>
        </p:nvSpPr>
        <p:spPr>
          <a:xfrm>
            <a:off x="609600" y="-1371600"/>
            <a:ext cx="7924800" cy="1143000"/>
          </a:xfrm>
        </p:spPr>
        <p:txBody>
          <a:bodyPr/>
          <a:lstStyle/>
          <a:p>
            <a:r>
              <a:rPr lang="fr-FR" smtClean="0"/>
              <a:t>Quelques situations (1)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p:txBody>
          <a:bodyPr/>
          <a:lstStyle/>
          <a:p>
            <a:pPr eaLnBrk="1" hangingPunct="1"/>
            <a:r>
              <a:rPr lang="fr-FR" smtClean="0"/>
              <a:t>Cas d’un </a:t>
            </a:r>
            <a:r>
              <a:rPr lang="fr-FR" smtClean="0">
                <a:solidFill>
                  <a:srgbClr val="FF0000"/>
                </a:solidFill>
              </a:rPr>
              <a:t>« indigent », </a:t>
            </a:r>
            <a:r>
              <a:rPr lang="fr-FR" smtClean="0"/>
              <a:t>c’est généralement le chef du village, le </a:t>
            </a:r>
            <a:r>
              <a:rPr lang="fr-FR" u="sng" smtClean="0"/>
              <a:t>chef religieux </a:t>
            </a:r>
            <a:r>
              <a:rPr lang="fr-FR" smtClean="0"/>
              <a:t>ou un autre adulte qui fait une annonce surtout dans les lieux de rassemblement: mosquée, arbre à palabre etc. ils mobilisent les ressources et désigne une personne qui doit l’accompagner.</a:t>
            </a:r>
          </a:p>
        </p:txBody>
      </p:sp>
      <p:sp>
        <p:nvSpPr>
          <p:cNvPr id="43011" name="Titre 2"/>
          <p:cNvSpPr>
            <a:spLocks noGrp="1"/>
          </p:cNvSpPr>
          <p:nvPr>
            <p:ph type="title"/>
          </p:nvPr>
        </p:nvSpPr>
        <p:spPr>
          <a:xfrm>
            <a:off x="381000" y="-1295400"/>
            <a:ext cx="7924800" cy="1143000"/>
          </a:xfrm>
        </p:spPr>
        <p:txBody>
          <a:bodyPr/>
          <a:lstStyle/>
          <a:p>
            <a:r>
              <a:rPr lang="fr-FR" smtClean="0"/>
              <a:t>Quelques situations (2)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fr-FR" smtClean="0"/>
              <a:t>Étude de cas</a:t>
            </a:r>
          </a:p>
        </p:txBody>
      </p:sp>
      <p:sp>
        <p:nvSpPr>
          <p:cNvPr id="44035" name="Rectangle 3"/>
          <p:cNvSpPr>
            <a:spLocks noGrp="1" noChangeArrowheads="1"/>
          </p:cNvSpPr>
          <p:nvPr>
            <p:ph type="body" idx="1"/>
          </p:nvPr>
        </p:nvSpPr>
        <p:spPr/>
        <p:txBody>
          <a:bodyPr/>
          <a:lstStyle/>
          <a:p>
            <a:pPr eaLnBrk="1" hangingPunct="1"/>
            <a:r>
              <a:rPr lang="fr-FR" smtClean="0"/>
              <a:t>Enfant Dan Magagi: enfant malnutri sévère consulté par moi et référé au CRNI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ctrTitle"/>
          </p:nvPr>
        </p:nvSpPr>
        <p:spPr/>
        <p:txBody>
          <a:bodyPr/>
          <a:lstStyle/>
          <a:p>
            <a:pPr eaLnBrk="1" hangingPunct="1"/>
            <a:r>
              <a:rPr lang="fr-FR" b="0" smtClean="0"/>
              <a:t>Les itinéraires thérapeutiques</a:t>
            </a:r>
          </a:p>
        </p:txBody>
      </p:sp>
      <p:sp>
        <p:nvSpPr>
          <p:cNvPr id="28675" name="Rectangle 3"/>
          <p:cNvSpPr>
            <a:spLocks noGrp="1" noChangeArrowheads="1"/>
          </p:cNvSpPr>
          <p:nvPr>
            <p:ph type="subTitle" idx="1"/>
          </p:nvPr>
        </p:nvSpPr>
        <p:spPr>
          <a:xfrm>
            <a:off x="2438400" y="5791200"/>
            <a:ext cx="6400800" cy="838200"/>
          </a:xfrm>
        </p:spPr>
        <p:txBody>
          <a:bodyPr/>
          <a:lstStyle/>
          <a:p>
            <a:pPr algn="r" eaLnBrk="1" hangingPunct="1">
              <a:lnSpc>
                <a:spcPct val="90000"/>
              </a:lnSpc>
            </a:pPr>
            <a:r>
              <a:rPr lang="fr-FR" sz="2000" i="1" smtClean="0"/>
              <a:t>Moha Mahaman</a:t>
            </a:r>
          </a:p>
          <a:p>
            <a:pPr algn="r" eaLnBrk="1" hangingPunct="1">
              <a:lnSpc>
                <a:spcPct val="90000"/>
              </a:lnSpc>
            </a:pPr>
            <a:r>
              <a:rPr lang="fr-FR" sz="2000" i="1" smtClean="0"/>
              <a:t>Médecin, chercheur au Lasdel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fr-FR" smtClean="0"/>
              <a:t>Définitions</a:t>
            </a:r>
          </a:p>
        </p:txBody>
      </p:sp>
      <p:sp>
        <p:nvSpPr>
          <p:cNvPr id="95235" name="Rectangle 3"/>
          <p:cNvSpPr>
            <a:spLocks noGrp="1" noChangeArrowheads="1"/>
          </p:cNvSpPr>
          <p:nvPr>
            <p:ph type="body" idx="1"/>
          </p:nvPr>
        </p:nvSpPr>
        <p:spPr/>
        <p:txBody>
          <a:bodyPr/>
          <a:lstStyle/>
          <a:p>
            <a:pPr eaLnBrk="1" hangingPunct="1">
              <a:lnSpc>
                <a:spcPct val="90000"/>
              </a:lnSpc>
              <a:defRPr/>
            </a:pPr>
            <a:r>
              <a:rPr lang="fr-FR" i="1" smtClean="0"/>
              <a:t> L’itinéraire thérapeutique peut se définir comme la </a:t>
            </a:r>
            <a:r>
              <a:rPr lang="fr-FR" i="1" smtClean="0">
                <a:solidFill>
                  <a:srgbClr val="FF0000"/>
                </a:solidFill>
                <a:effectLst>
                  <a:outerShdw blurRad="38100" dist="38100" dir="2700000" algn="tl">
                    <a:srgbClr val="C0C0C0"/>
                  </a:outerShdw>
                </a:effectLst>
              </a:rPr>
              <a:t>succession des recours aux soins, depuis le début jusqu’à la fin de la maladie (guérison, stabilisation ou décès)</a:t>
            </a:r>
            <a:r>
              <a:rPr lang="fr-FR" i="1" smtClean="0"/>
              <a:t> </a:t>
            </a:r>
            <a:r>
              <a:rPr lang="fr-FR" smtClean="0"/>
              <a:t>»….il est constitué de l’ensemble </a:t>
            </a:r>
            <a:r>
              <a:rPr lang="fr-FR" i="1" smtClean="0"/>
              <a:t>« </a:t>
            </a:r>
            <a:r>
              <a:rPr lang="fr-FR" i="1" u="sng" smtClean="0">
                <a:solidFill>
                  <a:srgbClr val="FF0000"/>
                </a:solidFill>
              </a:rPr>
              <a:t>des chemins parcourus </a:t>
            </a:r>
            <a:r>
              <a:rPr lang="fr-FR" i="1" smtClean="0"/>
              <a:t>» par celui-ci, …et s’inscrit dans un parcourt plus large</a:t>
            </a:r>
            <a:r>
              <a:rPr lang="fr-FR" i="1" u="sng" smtClean="0"/>
              <a:t> </a:t>
            </a:r>
            <a:r>
              <a:rPr lang="fr-FR" i="1" smtClean="0">
                <a:solidFill>
                  <a:srgbClr val="FF0000"/>
                </a:solidFill>
                <a:effectLst>
                  <a:outerShdw blurRad="38100" dist="38100" dir="2700000" algn="tl">
                    <a:srgbClr val="C0C0C0"/>
                  </a:outerShdw>
                </a:effectLst>
              </a:rPr>
              <a:t>incluant les transformations de sa vie familiale et professionnelle</a:t>
            </a:r>
            <a:r>
              <a:rPr lang="fr-FR"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fr-FR" sz="3200" smtClean="0"/>
              <a:t>Ces récits d’itinéraires thérapeutique sont:</a:t>
            </a:r>
          </a:p>
        </p:txBody>
      </p:sp>
      <p:sp>
        <p:nvSpPr>
          <p:cNvPr id="54275" name="Rectangle 3"/>
          <p:cNvSpPr>
            <a:spLocks noGrp="1" noChangeArrowheads="1"/>
          </p:cNvSpPr>
          <p:nvPr>
            <p:ph type="body" idx="1"/>
          </p:nvPr>
        </p:nvSpPr>
        <p:spPr/>
        <p:txBody>
          <a:bodyPr/>
          <a:lstStyle/>
          <a:p>
            <a:pPr eaLnBrk="1" hangingPunct="1">
              <a:lnSpc>
                <a:spcPct val="90000"/>
              </a:lnSpc>
              <a:defRPr/>
            </a:pPr>
            <a:r>
              <a:rPr lang="fr-FR" smtClean="0"/>
              <a:t>des reconstructions de cheminements individuels recueillis par bribes, durant différentes discussions avec le </a:t>
            </a:r>
            <a:r>
              <a:rPr lang="fr-FR" u="sng" smtClean="0">
                <a:solidFill>
                  <a:srgbClr val="FF0000"/>
                </a:solidFill>
                <a:effectLst>
                  <a:outerShdw blurRad="38100" dist="38100" dir="2700000" algn="tl">
                    <a:srgbClr val="C0C0C0"/>
                  </a:outerShdw>
                </a:effectLst>
              </a:rPr>
              <a:t>malade, les soignants et sa famille</a:t>
            </a:r>
            <a:r>
              <a:rPr lang="fr-FR" smtClean="0"/>
              <a:t>. Il est donc à noté qu’aucun récit d’itinéraire thérapeutique ne peut être reconstruit à partir d’une et une seule rencontre. Il convient donc de procéder à une production de données </a:t>
            </a:r>
            <a:r>
              <a:rPr lang="fr-FR" u="sng" smtClean="0">
                <a:solidFill>
                  <a:srgbClr val="FF0000"/>
                </a:solidFill>
                <a:effectLst>
                  <a:outerShdw blurRad="38100" dist="38100" dir="2700000" algn="tl">
                    <a:srgbClr val="C0C0C0"/>
                  </a:outerShdw>
                </a:effectLst>
              </a:rPr>
              <a:t>qualitatives par itération et triangulation</a:t>
            </a:r>
            <a:r>
              <a:rPr lang="fr-FR"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p:txBody>
          <a:bodyPr/>
          <a:lstStyle/>
          <a:p>
            <a:pPr eaLnBrk="1" hangingPunct="1">
              <a:lnSpc>
                <a:spcPct val="80000"/>
              </a:lnSpc>
              <a:defRPr/>
            </a:pPr>
            <a:r>
              <a:rPr lang="fr-FR" sz="2400" dirty="0" smtClean="0"/>
              <a:t>Laurent Vidal signale même qu’il dans son livre </a:t>
            </a:r>
            <a:r>
              <a:rPr lang="fr-FR" sz="2400" i="1" dirty="0" smtClean="0"/>
              <a:t>« le silence et le sens », que « nul itinéraire passé ne nous a été d’emblée exposé au cours d’un unique entretien : de même, nous avions appris certaines initiatives thérapeutiques engagées pendant notre suivi que plusieurs mois après qu’elles ont eu lieu. Enfin, la synthèse des propos dont nous avons parfois dû discuter (avec les malade) et reprendre certaines contradictions chronologiques, ces récits témoignent de la </a:t>
            </a:r>
            <a:r>
              <a:rPr lang="fr-FR" sz="2400" i="1" u="sng" dirty="0" smtClean="0">
                <a:solidFill>
                  <a:srgbClr val="FF0000"/>
                </a:solidFill>
                <a:effectLst>
                  <a:outerShdw blurRad="38100" dist="38100" dir="2700000" algn="tl">
                    <a:srgbClr val="C0C0C0"/>
                  </a:outerShdw>
                </a:effectLst>
              </a:rPr>
              <a:t>dynamique qui gouverne les représentations et pratiques individuelles des malades.</a:t>
            </a:r>
            <a:r>
              <a:rPr lang="fr-FR" sz="2400" dirty="0" smtClean="0"/>
              <a:t> » (Vidal, 1996:41).</a:t>
            </a:r>
          </a:p>
          <a:p>
            <a:pPr eaLnBrk="1" hangingPunct="1">
              <a:lnSpc>
                <a:spcPct val="80000"/>
              </a:lnSpc>
              <a:defRPr/>
            </a:pPr>
            <a:endParaRPr lang="fr-FR" sz="2400" dirty="0" smtClean="0"/>
          </a:p>
        </p:txBody>
      </p:sp>
      <p:sp>
        <p:nvSpPr>
          <p:cNvPr id="31747" name="Titre 2"/>
          <p:cNvSpPr>
            <a:spLocks noGrp="1"/>
          </p:cNvSpPr>
          <p:nvPr>
            <p:ph type="title"/>
          </p:nvPr>
        </p:nvSpPr>
        <p:spPr>
          <a:xfrm>
            <a:off x="609600" y="-1524000"/>
            <a:ext cx="7924800" cy="1143000"/>
          </a:xfrm>
        </p:spPr>
        <p:txBody>
          <a:bodyPr/>
          <a:lstStyle/>
          <a:p>
            <a:r>
              <a:rPr lang="fr-FR" smtClean="0"/>
              <a:t>Récits d’itinéraire thérapeutiques (1)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fr-FR" b="0" smtClean="0"/>
              <a:t>Les décisions de recours</a:t>
            </a:r>
          </a:p>
        </p:txBody>
      </p:sp>
      <p:sp>
        <p:nvSpPr>
          <p:cNvPr id="32771" name="Rectangle 3"/>
          <p:cNvSpPr>
            <a:spLocks noGrp="1" noChangeArrowheads="1"/>
          </p:cNvSpPr>
          <p:nvPr>
            <p:ph type="body" idx="1"/>
          </p:nvPr>
        </p:nvSpPr>
        <p:spPr/>
        <p:txBody>
          <a:bodyPr/>
          <a:lstStyle/>
          <a:p>
            <a:pPr eaLnBrk="1" hangingPunct="1">
              <a:lnSpc>
                <a:spcPct val="80000"/>
              </a:lnSpc>
              <a:buFont typeface="Wingdings" pitchFamily="2" charset="2"/>
              <a:buNone/>
            </a:pPr>
            <a:r>
              <a:rPr lang="fr-FR" sz="1800" b="1" smtClean="0"/>
              <a:t>L’analyse des conduites sanitaires des clientèles (malades, leurs familles ou entourage) auprès des institutions, des organisations ou des acteurs producteurs de soins présents dans nos villes et campagnes : familles, guérisseurs, infirmiers, sages –femmes, médecins, dentistes, pharmaciens, vendeurs ambulants de médicaments etc., montre que les « décisions de santé », tels que les recours ou non recours thérapeutiques, (et les « décideurs » de ces recours ou non recours) dépendent  de:</a:t>
            </a:r>
          </a:p>
          <a:p>
            <a:pPr lvl="1" eaLnBrk="1" hangingPunct="1">
              <a:lnSpc>
                <a:spcPct val="80000"/>
              </a:lnSpc>
            </a:pPr>
            <a:r>
              <a:rPr lang="fr-FR" sz="1600" b="1" smtClean="0"/>
              <a:t>de la maladie elle-même, </a:t>
            </a:r>
          </a:p>
          <a:p>
            <a:pPr lvl="1" eaLnBrk="1" hangingPunct="1">
              <a:lnSpc>
                <a:spcPct val="80000"/>
              </a:lnSpc>
            </a:pPr>
            <a:r>
              <a:rPr lang="fr-FR" sz="1600" b="1" smtClean="0"/>
              <a:t>du statut social du malade (âge, sexe, position de parenté), </a:t>
            </a:r>
          </a:p>
          <a:p>
            <a:pPr lvl="1" eaLnBrk="1" hangingPunct="1">
              <a:lnSpc>
                <a:spcPct val="80000"/>
              </a:lnSpc>
            </a:pPr>
            <a:r>
              <a:rPr lang="fr-FR" sz="1600" b="1" smtClean="0"/>
              <a:t> un ensemble d’autres éléments  non liés à maladie et ses étiologie: les enjeux de pouvoir, des querelles entre les habitants du village site de la formation sanitaire et ceux des villages environnant ; </a:t>
            </a:r>
          </a:p>
          <a:p>
            <a:pPr lvl="1" eaLnBrk="1" hangingPunct="1">
              <a:lnSpc>
                <a:spcPct val="80000"/>
              </a:lnSpc>
            </a:pPr>
            <a:r>
              <a:rPr lang="fr-FR" sz="1600" b="1" smtClean="0"/>
              <a:t>l’existence de facteurs physiques (fleuve, collines, etc.) </a:t>
            </a:r>
          </a:p>
          <a:p>
            <a:pPr lvl="1" eaLnBrk="1" hangingPunct="1">
              <a:lnSpc>
                <a:spcPct val="80000"/>
              </a:lnSpc>
            </a:pPr>
            <a:r>
              <a:rPr lang="fr-FR" sz="1600" b="1" smtClean="0"/>
              <a:t>ou des contraintes socio-culturelles qui empêchent l’accès à la formation sanitaire.</a:t>
            </a:r>
            <a:r>
              <a:rPr lang="fr-FR" sz="1600" smtClean="0"/>
              <a:t> </a:t>
            </a:r>
            <a:endParaRPr lang="fr-FR" sz="1600" b="1" smtClean="0"/>
          </a:p>
          <a:p>
            <a:pPr eaLnBrk="1" hangingPunct="1">
              <a:lnSpc>
                <a:spcPct val="80000"/>
              </a:lnSpc>
            </a:pPr>
            <a:endParaRPr lang="fr-FR"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eaLnBrk="1" hangingPunct="1"/>
            <a:r>
              <a:rPr lang="fr-FR" sz="3200" u="sng" smtClean="0"/>
              <a:t>Rôles des « décideurs » et des malades dans les recours</a:t>
            </a:r>
            <a:r>
              <a:rPr lang="fr-FR" sz="3200" smtClean="0"/>
              <a:t> </a:t>
            </a:r>
          </a:p>
        </p:txBody>
      </p:sp>
      <p:sp>
        <p:nvSpPr>
          <p:cNvPr id="33795" name="Rectangle 3"/>
          <p:cNvSpPr>
            <a:spLocks noGrp="1" noChangeArrowheads="1"/>
          </p:cNvSpPr>
          <p:nvPr>
            <p:ph type="body" idx="1"/>
          </p:nvPr>
        </p:nvSpPr>
        <p:spPr/>
        <p:txBody>
          <a:bodyPr/>
          <a:lstStyle/>
          <a:p>
            <a:pPr eaLnBrk="1" hangingPunct="1"/>
            <a:r>
              <a:rPr lang="fr-FR" smtClean="0"/>
              <a:t>Les « décideurs » sont ceux que Janzen J-M (198) a appelé le « groupe organisateur profane de la thérapie » (</a:t>
            </a:r>
            <a:r>
              <a:rPr lang="fr-FR" i="1" smtClean="0"/>
              <a:t>lay therapy managing group</a:t>
            </a:r>
            <a:r>
              <a:rPr lang="fr-FR"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eaLnBrk="1" hangingPunct="1">
              <a:lnSpc>
                <a:spcPct val="90000"/>
              </a:lnSpc>
            </a:pPr>
            <a:r>
              <a:rPr lang="fr-FR" sz="2000" smtClean="0"/>
              <a:t>« </a:t>
            </a:r>
            <a:r>
              <a:rPr lang="fr-FR" sz="2000" i="1" smtClean="0"/>
              <a:t>Chaque fois qu’un individu ou un groupe d’individu est malade et se trouve confronté à des problèmes qui le dépassent, un groupe organisateur de la thérapie se constitue. Différents parents maternels et paternels, et éventuellement leurs amis et leurs associés, s’unissent dans le but d’examiner minutieusement les informations, d’apporter le support moral, de prendre des décisions qui s’imposent et de mettre au point les détails de la consultation thérapeutique. Le groupe thérapeutique exerce ainsi une fonction d’intermédiaire entre le malade et le spécialiste</a:t>
            </a:r>
            <a:r>
              <a:rPr lang="fr-FR" sz="2000" smtClean="0"/>
              <a:t> » (Janzen, 1978 : 24), celle du « </a:t>
            </a:r>
            <a:r>
              <a:rPr lang="fr-FR" sz="2000" i="1" smtClean="0"/>
              <a:t>courtier </a:t>
            </a:r>
            <a:r>
              <a:rPr lang="fr-FR" sz="2000" smtClean="0"/>
              <a:t>» (Olivier de Sardan) de la thérapie. </a:t>
            </a:r>
          </a:p>
        </p:txBody>
      </p:sp>
      <p:sp>
        <p:nvSpPr>
          <p:cNvPr id="34819" name="Titre 2"/>
          <p:cNvSpPr>
            <a:spLocks noGrp="1"/>
          </p:cNvSpPr>
          <p:nvPr>
            <p:ph type="title"/>
          </p:nvPr>
        </p:nvSpPr>
        <p:spPr>
          <a:xfrm>
            <a:off x="762000" y="-1600200"/>
            <a:ext cx="7924800" cy="1143000"/>
          </a:xfrm>
        </p:spPr>
        <p:txBody>
          <a:bodyPr/>
          <a:lstStyle/>
          <a:p>
            <a:r>
              <a:rPr lang="fr-FR" smtClean="0"/>
              <a:t>Les décideurs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fr-FR" smtClean="0"/>
              <a:t>Les fonctions du GOT</a:t>
            </a:r>
          </a:p>
        </p:txBody>
      </p:sp>
      <p:sp>
        <p:nvSpPr>
          <p:cNvPr id="35843" name="Rectangle 3"/>
          <p:cNvSpPr>
            <a:spLocks noGrp="1" noChangeArrowheads="1"/>
          </p:cNvSpPr>
          <p:nvPr>
            <p:ph type="body" idx="1"/>
          </p:nvPr>
        </p:nvSpPr>
        <p:spPr/>
        <p:txBody>
          <a:bodyPr/>
          <a:lstStyle/>
          <a:p>
            <a:pPr eaLnBrk="1" hangingPunct="1"/>
            <a:r>
              <a:rPr lang="fr-FR" smtClean="0"/>
              <a:t>Fonction de plaidoyer</a:t>
            </a:r>
          </a:p>
          <a:p>
            <a:pPr eaLnBrk="1" hangingPunct="1"/>
            <a:r>
              <a:rPr lang="fr-FR" smtClean="0"/>
              <a:t>Fonction de marketing</a:t>
            </a:r>
          </a:p>
          <a:p>
            <a:pPr eaLnBrk="1" hangingPunct="1"/>
            <a:r>
              <a:rPr lang="fr-FR" smtClean="0"/>
              <a:t>Fonction de négociation</a:t>
            </a:r>
          </a:p>
          <a:p>
            <a:pPr eaLnBrk="1" hangingPunct="1"/>
            <a:r>
              <a:rPr lang="fr-FR" smtClean="0"/>
              <a:t>Fonction de gestion de décision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e Pluralisme médical en Afrique de l’Ouest&amp;quot;&quot;/&gt;&lt;property id=&quot;20307&quot; value=&quot;256&quot;/&gt;&lt;/object&gt;&lt;object type=&quot;3&quot; unique_id=&quot;10005&quot;&gt;&lt;property id=&quot;20148&quot; value=&quot;5&quot;/&gt;&lt;property id=&quot;20300&quot; value=&quot;Diapositive 4 - &amp;quot;Définition&amp;quot;&quot;/&gt;&lt;property id=&quot;20307&quot; value=&quot;257&quot;/&gt;&lt;/object&gt;&lt;object type=&quot;3&quot; unique_id=&quot;10019&quot;&gt;&lt;property id=&quot;20148&quot; value=&quot;5&quot;/&gt;&lt;property id=&quot;20300&quot; value=&quot;Diapositive 12 - &amp;quot;La biomédecine&amp;quot;&quot;/&gt;&lt;property id=&quot;20307&quot; value=&quot;259&quot;/&gt;&lt;/object&gt;&lt;object type=&quot;3&quot; unique_id=&quot;10020&quot;&gt;&lt;property id=&quot;20148&quot; value=&quot;5&quot;/&gt;&lt;property id=&quot;20300&quot; value=&quot;Diapositive 25 - &amp;quot;Quelques sources bibliographiques&amp;quot;&quot;/&gt;&lt;property id=&quot;20307&quot; value=&quot;260&quot;/&gt;&lt;/object&gt;&lt;object type=&quot;3&quot; unique_id=&quot;10098&quot;&gt;&lt;property id=&quot;20148&quot; value=&quot;5&quot;/&gt;&lt;property id=&quot;20300&quot; value=&quot;Diapositive 5 - &amp;quot;Définition ….&amp;quot;&quot;/&gt;&lt;property id=&quot;20307&quot; value=&quot;261&quot;/&gt;&lt;/object&gt;&lt;object type=&quot;3&quot; unique_id=&quot;10099&quot;&gt;&lt;property id=&quot;20148&quot; value=&quot;5&quot;/&gt;&lt;property id=&quot;20300&quot; value=&quot;Diapositive 6 - &amp;quot;Définition.&amp;quot;&quot;/&gt;&lt;property id=&quot;20307&quot; value=&quot;262&quot;/&gt;&lt;/object&gt;&lt;object type=&quot;3&quot; unique_id=&quot;10100&quot;&gt;&lt;property id=&quot;20148&quot; value=&quot;5&quot;/&gt;&lt;property id=&quot;20300&quot; value=&quot;Diapositive 7 - &amp;quot;Quelle est la configuration de l’offre des soins dans nos pays?&amp;quot;&quot;/&gt;&lt;property id=&quot;20307&quot; value=&quot;263&quot;/&gt;&lt;/object&gt;&lt;object type=&quot;3&quot; unique_id=&quot;10101&quot;&gt;&lt;property id=&quot;20148&quot; value=&quot;5&quot;/&gt;&lt;property id=&quot;20300&quot; value=&quot;Diapositive 8 - &amp;quot;L’automédication &amp;amp; la thérapie familiale&amp;quot;&quot;/&gt;&lt;property id=&quot;20307&quot; value=&quot;264&quot;/&gt;&lt;/object&gt;&lt;object type=&quot;3&quot; unique_id=&quot;10102&quot;&gt;&lt;property id=&quot;20148&quot; value=&quot;5&quot;/&gt;&lt;property id=&quot;20300&quot; value=&quot;Diapositive 9 - &amp;quot;Automédication &amp;amp; la thérapie familiale ….&amp;quot;&quot;/&gt;&lt;property id=&quot;20307&quot; value=&quot;266&quot;/&gt;&lt;/object&gt;&lt;object type=&quot;3&quot; unique_id=&quot;10103&quot;&gt;&lt;property id=&quot;20148&quot; value=&quot;5&quot;/&gt;&lt;property id=&quot;20300&quot; value=&quot;Diapositive 10 - &amp;quot;Le recours aux tradipraticiens&amp;quot;&quot;/&gt;&lt;property id=&quot;20307&quot; value=&quot;265&quot;/&gt;&lt;/object&gt;&lt;object type=&quot;3&quot; unique_id=&quot;10117&quot;&gt;&lt;property id=&quot;20148&quot; value=&quot;5&quot;/&gt;&lt;property id=&quot;20300&quot; value=&quot;Diapositive 3 - &amp;quot;Quête de la guérison&amp;quot;&quot;/&gt;&lt;property id=&quot;20307&quot; value=&quot;267&quot;/&gt;&lt;/object&gt;&lt;object type=&quot;3&quot; unique_id=&quot;10378&quot;&gt;&lt;property id=&quot;20148&quot; value=&quot;5&quot;/&gt;&lt;property id=&quot;20300&quot; value=&quot;Diapositive 11 - &amp;quot;Les contours de la médecine et pharmacopée traditionnelle&amp;quot;&quot;/&gt;&lt;property id=&quot;20307&quot; value=&quot;268&quot;/&gt;&lt;/object&gt;&lt;object type=&quot;3&quot; unique_id=&quot;10379&quot;&gt;&lt;property id=&quot;20148&quot; value=&quot;5&quot;/&gt;&lt;property id=&quot;20300&quot; value=&quot;Diapositive 14 - &amp;quot;Les acteurs de l’automédication vs thérapie familiale&amp;quot;&quot;/&gt;&lt;property id=&quot;20307&quot; value=&quot;269&quot;/&gt;&lt;/object&gt;&lt;object type=&quot;3&quot; unique_id=&quot;10380&quot;&gt;&lt;property id=&quot;20148&quot; value=&quot;5&quot;/&gt;&lt;property id=&quot;20300&quot; value=&quot;Diapositive 15 - &amp;quot;La médecine dite « traditionnelle »&amp;quot;&quot;/&gt;&lt;property id=&quot;20307&quot; value=&quot;270&quot;/&gt;&lt;/object&gt;&lt;object type=&quot;3&quot; unique_id=&quot;10381&quot;&gt;&lt;property id=&quot;20148&quot; value=&quot;5&quot;/&gt;&lt;property id=&quot;20300&quot; value=&quot;Diapositive 18 - &amp;quot;Les catégories de savoirs des thérapeutes traditionnels en Afrique de l’Ouest&amp;quot;&quot;/&gt;&lt;property id=&quot;20307&quot; value=&quot;271&quot;/&gt;&lt;/object&gt;&lt;object type=&quot;3&quot; unique_id=&quot;10382&quot;&gt;&lt;property id=&quot;20148&quot; value=&quot;5&quot;/&gt;&lt;property id=&quot;20300&quot; value=&quot;Diapositive 19 - &amp;quot;Les acteurs de la bio-médecine&amp;quot;&quot;/&gt;&lt;property id=&quot;20307&quot; value=&quot;272&quot;/&gt;&lt;/object&gt;&lt;object type=&quot;3&quot; unique_id=&quot;10383&quot;&gt;&lt;property id=&quot;20148&quot; value=&quot;5&quot;/&gt;&lt;property id=&quot;20300&quot; value=&quot;Diapositive 20 - &amp;quot;Les acteurs de la bio-médecine (1)&amp;quot;&quot;/&gt;&lt;property id=&quot;20307&quot; value=&quot;273&quot;/&gt;&lt;/object&gt;&lt;object type=&quot;3&quot; unique_id=&quot;10385&quot;&gt;&lt;property id=&quot;20148&quot; value=&quot;5&quot;/&gt;&lt;property id=&quot;20300&quot; value=&quot;Diapositive 26 - &amp;quot;Les itinéraires thérapeutiques&amp;quot;&quot;/&gt;&lt;property id=&quot;20307&quot; value=&quot;275&quot;/&gt;&lt;/object&gt;&lt;object type=&quot;3&quot; unique_id=&quot;10386&quot;&gt;&lt;property id=&quot;20148&quot; value=&quot;5&quot;/&gt;&lt;property id=&quot;20300&quot; value=&quot;Diapositive 28 - &amp;quot;Ces récits d’itinéraires thérapeutique sont:&amp;quot;&quot;/&gt;&lt;property id=&quot;20307&quot; value=&quot;276&quot;/&gt;&lt;/object&gt;&lt;object type=&quot;3&quot; unique_id=&quot;10387&quot;&gt;&lt;property id=&quot;20148&quot; value=&quot;5&quot;/&gt;&lt;property id=&quot;20300&quot; value=&quot;Diapositive 29 - &amp;quot;Récits d’itinéraire thérapeutiques (1)&amp;quot;&quot;/&gt;&lt;property id=&quot;20307&quot; value=&quot;277&quot;/&gt;&lt;/object&gt;&lt;object type=&quot;3&quot; unique_id=&quot;10388&quot;&gt;&lt;property id=&quot;20148&quot; value=&quot;5&quot;/&gt;&lt;property id=&quot;20300&quot; value=&quot;Diapositive 30 - &amp;quot;Les décisions de recours&amp;quot;&quot;/&gt;&lt;property id=&quot;20307&quot; value=&quot;278&quot;/&gt;&lt;/object&gt;&lt;object type=&quot;3&quot; unique_id=&quot;10389&quot;&gt;&lt;property id=&quot;20148&quot; value=&quot;5&quot;/&gt;&lt;property id=&quot;20300&quot; value=&quot;Diapositive 31 - &amp;quot;Rôles des « décideurs » et des malades dans les recours &amp;quot;&quot;/&gt;&lt;property id=&quot;20307&quot; value=&quot;279&quot;/&gt;&lt;/object&gt;&lt;object type=&quot;3&quot; unique_id=&quot;10390&quot;&gt;&lt;property id=&quot;20148&quot; value=&quot;5&quot;/&gt;&lt;property id=&quot;20300&quot; value=&quot;Diapositive 32 - &amp;quot;Les décideurs&amp;quot;&quot;/&gt;&lt;property id=&quot;20307&quot; value=&quot;282&quot;/&gt;&lt;/object&gt;&lt;object type=&quot;3&quot; unique_id=&quot;10391&quot;&gt;&lt;property id=&quot;20148&quot; value=&quot;5&quot;/&gt;&lt;property id=&quot;20300&quot; value=&quot;Diapositive 33 - &amp;quot;Les fonctions du GOT&amp;quot;&quot;/&gt;&lt;property id=&quot;20307&quot; value=&quot;283&quot;/&gt;&lt;/object&gt;&lt;object type=&quot;3&quot; unique_id=&quot;10392&quot;&gt;&lt;property id=&quot;20148&quot; value=&quot;5&quot;/&gt;&lt;property id=&quot;20300&quot; value=&quot;Diapositive 34 - &amp;quot;Les fonctions du GOT (1)&amp;quot;&quot;/&gt;&lt;property id=&quot;20307&quot; value=&quot;280&quot;/&gt;&lt;/object&gt;&lt;object type=&quot;3&quot; unique_id=&quot;10393&quot;&gt;&lt;property id=&quot;20148&quot; value=&quot;5&quot;/&gt;&lt;property id=&quot;20300&quot; value=&quot;Diapositive 35 - &amp;quot;Les facteurs qui entre en jeux dans le choix thérapeutique&amp;#x0D;&amp;#x0A;&amp;quot;&quot;/&gt;&lt;property id=&quot;20307&quot; value=&quot;281&quot;/&gt;&lt;/object&gt;&lt;object type=&quot;3&quot; unique_id=&quot;10394&quot;&gt;&lt;property id=&quot;20148&quot; value=&quot;5&quot;/&gt;&lt;property id=&quot;20300&quot; value=&quot;Diapositive 36 - &amp;quot;Quelques situations&amp;quot;&quot;/&gt;&lt;property id=&quot;20307&quot; value=&quot;284&quot;/&gt;&lt;/object&gt;&lt;object type=&quot;3&quot; unique_id=&quot;10395&quot;&gt;&lt;property id=&quot;20148&quot; value=&quot;5&quot;/&gt;&lt;property id=&quot;20300&quot; value=&quot;Diapositive 37 - &amp;quot;Quelques situations&amp;quot;&quot;/&gt;&lt;property id=&quot;20307&quot; value=&quot;285&quot;/&gt;&lt;/object&gt;&lt;object type=&quot;3&quot; unique_id=&quot;10396&quot;&gt;&lt;property id=&quot;20148&quot; value=&quot;5&quot;/&gt;&lt;property id=&quot;20300&quot; value=&quot;Diapositive 38 - &amp;quot;Quelques situations&amp;quot;&quot;/&gt;&lt;property id=&quot;20307&quot; value=&quot;286&quot;/&gt;&lt;/object&gt;&lt;object type=&quot;3&quot; unique_id=&quot;10621&quot;&gt;&lt;property id=&quot;20148&quot; value=&quot;5&quot;/&gt;&lt;property id=&quot;20300&quot; value=&quot;Diapositive 27 - &amp;quot;Définitions&amp;quot;&quot;/&gt;&lt;property id=&quot;20307&quot; value=&quot;290&quot;/&gt;&lt;/object&gt;&lt;object type=&quot;3&quot; unique_id=&quot;10622&quot;&gt;&lt;property id=&quot;20148&quot; value=&quot;5&quot;/&gt;&lt;property id=&quot;20300&quot; value=&quot;Diapositive 39 - &amp;quot;Quelques situations (1)&amp;quot;&quot;/&gt;&lt;property id=&quot;20307&quot; value=&quot;287&quot;/&gt;&lt;/object&gt;&lt;object type=&quot;3&quot; unique_id=&quot;10623&quot;&gt;&lt;property id=&quot;20148&quot; value=&quot;5&quot;/&gt;&lt;property id=&quot;20300&quot; value=&quot;Diapositive 40 - &amp;quot;Quelques situations (2)&amp;quot;&quot;/&gt;&lt;property id=&quot;20307&quot; value=&quot;288&quot;/&gt;&lt;/object&gt;&lt;object type=&quot;3&quot; unique_id=&quot;10624&quot;&gt;&lt;property id=&quot;20148&quot; value=&quot;5&quot;/&gt;&lt;property id=&quot;20300&quot; value=&quot;Diapositive 41 - &amp;quot;Étude de cas&amp;quot;&quot;/&gt;&lt;property id=&quot;20307&quot; value=&quot;289&quot;/&gt;&lt;/object&gt;&lt;object type=&quot;3&quot; unique_id=&quot;10805&quot;&gt;&lt;property id=&quot;20148&quot; value=&quot;5&quot;/&gt;&lt;property id=&quot;20300&quot; value=&quot;Diapositive 13 - &amp;quot;La biomédecine est aussi aujourd’hui ouverte&amp;quot;&quot;/&gt;&lt;property id=&quot;20307&quot; value=&quot;291&quot;/&gt;&lt;/object&gt;&lt;object type=&quot;3&quot; unique_id=&quot;10807&quot;&gt;&lt;property id=&quot;20148&quot; value=&quot;5&quot;/&gt;&lt;property id=&quot;20300&quot; value=&quot;Diapositive 21 - &amp;quot;Valorisation de la médecine traditionnelle&amp;#x0D;&amp;#x0A;&amp;quot;&quot;/&gt;&lt;property id=&quot;20307&quot; value=&quot;293&quot;/&gt;&lt;/object&gt;&lt;object type=&quot;3&quot; unique_id=&quot;10808&quot;&gt;&lt;property id=&quot;20148&quot; value=&quot;5&quot;/&gt;&lt;property id=&quot;20300&quot; value=&quot;Diapositive 22 - &amp;quot;Qu'elles sont les motivations de la valorisation de la MTet PT?&amp;quot;&quot;/&gt;&lt;property id=&quot;20307&quot; value=&quot;295&quot;/&gt;&lt;/object&gt;&lt;object type=&quot;3&quot; unique_id=&quot;10809&quot;&gt;&lt;property id=&quot;20148&quot; value=&quot;5&quot;/&gt;&lt;property id=&quot;20300&quot; value=&quot;Diapositive 24 - &amp;quot;A qui cette situation profite?&amp;quot;&quot;/&gt;&lt;property id=&quot;20307&quot; value=&quot;296&quot;/&gt;&lt;/object&gt;&lt;object type=&quot;3&quot; unique_id=&quot;11131&quot;&gt;&lt;property id=&quot;20148&quot; value=&quot;5&quot;/&gt;&lt;property id=&quot;20300&quot; value=&quot;Diapositive 42 - &amp;quot;Cas de HAZ, une PvVIH qui commencé par la tradithérapie avant de connaître son statut sérologique&amp;#x0D;&amp;#x0A;&amp;quot;&quot;/&gt;&lt;property id=&quot;20307&quot; value=&quot;297&quot;/&gt;&lt;/object&gt;&lt;object type=&quot;3&quot; unique_id=&quot;11132&quot;&gt;&lt;property id=&quot;20148&quot; value=&quot;5&quot;/&gt;&lt;property id=&quot;20300&quot; value=&quot;Diapositive 43 - &amp;quot;suite&amp;quot;&quot;/&gt;&lt;property id=&quot;20307&quot; value=&quot;298&quot;/&gt;&lt;/object&gt;&lt;object type=&quot;3&quot; unique_id=&quot;11343&quot;&gt;&lt;property id=&quot;20148&quot; value=&quot;5&quot;/&gt;&lt;property id=&quot;20300&quot; value=&quot;Diapositive 16 - &amp;quot;Le champ d’action du tradipraticien&amp;quot;&quot;/&gt;&lt;property id=&quot;20307&quot; value=&quot;302&quot;/&gt;&lt;/object&gt;&lt;object type=&quot;3&quot; unique_id=&quot;11344&quot;&gt;&lt;property id=&quot;20148&quot; value=&quot;5&quot;/&gt;&lt;property id=&quot;20300&quot; value=&quot;Diapositive 17 - &amp;quot;Savoir du guérisseur&amp;quot;&quot;/&gt;&lt;property id=&quot;20307&quot; value=&quot;303&quot;/&gt;&lt;/object&gt;&lt;object type=&quot;3&quot; unique_id=&quot;11345&quot;&gt;&lt;property id=&quot;20148&quot; value=&quot;5&quot;/&gt;&lt;property id=&quot;20300&quot; value=&quot;Diapositive 23 - &amp;quot;Problèmes fondamentaux de l’intégration&amp;quot;&quot;/&gt;&lt;property id=&quot;20307&quot; value=&quot;300&quot;/&gt;&lt;/object&gt;&lt;object type=&quot;3&quot; unique_id=&quot;11680&quot;&gt;&lt;property id=&quot;20148&quot; value=&quot;5&quot;/&gt;&lt;property id=&quot;20300&quot; value=&quot;Diapositive 1&quot;/&gt;&lt;property id=&quot;20307&quot; value=&quot;304&quot;/&gt;&lt;/object&gt;&lt;/object&gt;&lt;/object&gt;&lt;/database&gt;"/>
  <p:tag name="SECTOMILLISECCONVERTED" val="1"/>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3826</TotalTime>
  <Words>363</Words>
  <Application>Microsoft Office PowerPoint</Application>
  <PresentationFormat>Affichage à l'écran (4:3)</PresentationFormat>
  <Paragraphs>70</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Capsules</vt:lpstr>
      <vt:lpstr>Diapositive 1</vt:lpstr>
      <vt:lpstr>Les itinéraires thérapeutiques</vt:lpstr>
      <vt:lpstr>Définitions</vt:lpstr>
      <vt:lpstr>Ces récits d’itinéraires thérapeutique sont:</vt:lpstr>
      <vt:lpstr>Récits d’itinéraire thérapeutiques (1)</vt:lpstr>
      <vt:lpstr>Les décisions de recours</vt:lpstr>
      <vt:lpstr>Rôles des « décideurs » et des malades dans les recours </vt:lpstr>
      <vt:lpstr>Les décideurs</vt:lpstr>
      <vt:lpstr>Les fonctions du GOT</vt:lpstr>
      <vt:lpstr>Les fonctions du GOT (1)</vt:lpstr>
      <vt:lpstr>Les facteurs qui entre en jeux dans le choix thérapeutique </vt:lpstr>
      <vt:lpstr>Quelques situations</vt:lpstr>
      <vt:lpstr>Quelques situations</vt:lpstr>
      <vt:lpstr>Quelques situations</vt:lpstr>
      <vt:lpstr>Quelques situations (1)</vt:lpstr>
      <vt:lpstr>Quelques situations (2)</vt:lpstr>
      <vt:lpstr>Étude de cas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dc:creator>
  <cp:lastModifiedBy>Jean Pierre DELATTRE</cp:lastModifiedBy>
  <cp:revision>21</cp:revision>
  <cp:lastPrinted>1601-01-01T00:00:00Z</cp:lastPrinted>
  <dcterms:created xsi:type="dcterms:W3CDTF">2012-01-12T06:51:10Z</dcterms:created>
  <dcterms:modified xsi:type="dcterms:W3CDTF">2012-02-27T01:05:58Z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